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9" r:id="rId3"/>
    <p:sldId id="280" r:id="rId4"/>
    <p:sldId id="284" r:id="rId5"/>
    <p:sldId id="291" r:id="rId6"/>
    <p:sldId id="312" r:id="rId7"/>
    <p:sldId id="313" r:id="rId8"/>
    <p:sldId id="314" r:id="rId9"/>
    <p:sldId id="315" r:id="rId10"/>
    <p:sldId id="316" r:id="rId11"/>
    <p:sldId id="281" r:id="rId12"/>
    <p:sldId id="303" r:id="rId13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Arial Rounded MT Bold" panose="020F0704030504030204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Impact" panose="020B0806030902050204" pitchFamily="34" charset="0"/>
      <p:regular r:id="rId26"/>
    </p:embeddedFont>
    <p:embeddedFont>
      <p:font typeface="Microsoft YaHei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>
          <p15:clr>
            <a:srgbClr val="A4A3A4"/>
          </p15:clr>
        </p15:guide>
        <p15:guide id="2" pos="38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72"/>
      </p:cViewPr>
      <p:guideLst>
        <p:guide orient="horz" pos="2227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94977-1E5E-40D2-966E-DB83D4C2293A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989A-247B-43F0-B28F-8EEE455D8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4DAC7-054C-44A9-AD8F-A5F3FA2B5AC6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8816-52B9-4F42-A3C3-56A182EE76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形状"/>
          <p:cNvSpPr/>
          <p:nvPr userDrawn="1"/>
        </p:nvSpPr>
        <p:spPr>
          <a:xfrm>
            <a:off x="486206" y="1521655"/>
            <a:ext cx="4134322" cy="4134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形状"/>
          <p:cNvSpPr/>
          <p:nvPr userDrawn="1"/>
        </p:nvSpPr>
        <p:spPr>
          <a:xfrm>
            <a:off x="688723" y="1724172"/>
            <a:ext cx="3729288" cy="372928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"/>
          <p:cNvSpPr/>
          <p:nvPr userDrawn="1"/>
        </p:nvSpPr>
        <p:spPr>
          <a:xfrm>
            <a:off x="1428816" y="3960717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"/>
          <p:cNvCxnSpPr/>
          <p:nvPr userDrawn="1"/>
        </p:nvCxnSpPr>
        <p:spPr>
          <a:xfrm>
            <a:off x="5102933" y="3362536"/>
            <a:ext cx="6247058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1676" y="4246396"/>
            <a:ext cx="4223383" cy="55399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3000" b="1" spc="0" baseline="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zh-CN" dirty="0"/>
              <a:t>PART ONE</a:t>
            </a:r>
          </a:p>
        </p:txBody>
      </p:sp>
      <p:sp>
        <p:nvSpPr>
          <p:cNvPr id="17" name="文本占位符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08361" y="3725577"/>
            <a:ext cx="6426414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50000"/>
              </a:lnSpc>
              <a:buNone/>
              <a:defRPr sz="2000" spc="1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单击此处添加您的文字内容，或复制文本粘贴至此，字间距和行间距均可自行调节。</a:t>
            </a:r>
          </a:p>
        </p:txBody>
      </p:sp>
      <p:sp>
        <p:nvSpPr>
          <p:cNvPr id="16" name="标题占位符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08360" y="2226173"/>
            <a:ext cx="7083640" cy="8617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5000" b="1" spc="600" dirty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添加标题</a:t>
            </a:r>
          </a:p>
        </p:txBody>
      </p:sp>
      <p:sp>
        <p:nvSpPr>
          <p:cNvPr id="15" name="数字占位符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1676" y="1944265"/>
            <a:ext cx="4223383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12800" b="0" i="0" u="none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8" grpId="0">
        <p:tmplLst>
          <p:tmpl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"/>
          <p:cNvCxnSpPr/>
          <p:nvPr userDrawn="1"/>
        </p:nvCxnSpPr>
        <p:spPr>
          <a:xfrm>
            <a:off x="657450" y="530531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"/>
          <p:cNvCxnSpPr/>
          <p:nvPr userDrawn="1"/>
        </p:nvCxnSpPr>
        <p:spPr>
          <a:xfrm>
            <a:off x="7934550" y="537187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1776068" y="236437"/>
            <a:ext cx="8639865" cy="63094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3500" b="1" spc="30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点击添加标题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"/>
          <a:stretch>
            <a:fillRect/>
          </a:stretch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11430"/>
            <a:ext cx="12193200" cy="6858000"/>
          </a:xfrm>
          <a:prstGeom prst="rect">
            <a:avLst/>
          </a:prstGeom>
        </p:spPr>
      </p:pic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"/>
          <p:cNvSpPr/>
          <p:nvPr/>
        </p:nvSpPr>
        <p:spPr>
          <a:xfrm>
            <a:off x="662306" y="1361746"/>
            <a:ext cx="10867390" cy="193802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  <a:t>CONTROLLING MONITER </a:t>
            </a:r>
            <a:b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</a:br>
            <a: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  <a:t>USING HAND-GESTURES</a:t>
            </a:r>
          </a:p>
        </p:txBody>
      </p:sp>
      <p:pic>
        <p:nvPicPr>
          <p:cNvPr id="27" name="背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86"/>
                  <p14:fade in="10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6925" y="0"/>
            <a:ext cx="676801" cy="6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30" y="281940"/>
            <a:ext cx="6306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ANOTHER CODE FOR RUNNING IN PYTHON: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1975" y="1030605"/>
            <a:ext cx="50513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Initialize serial port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Arduino_Serial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'com5'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serial data and decode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Arduino_Serial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incoming data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Perform actions based on incoming data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'next'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hotkey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'ctrl'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pgdn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'previous'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hotkey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'ctrl'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pgup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'down'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'down'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'change'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incoming_data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'alt'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'tab'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pyautogui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'alt'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serial connection when done (optional)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Arduino_Serial.close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"/>
          <p:cNvSpPr>
            <a:spLocks noGrp="1"/>
          </p:cNvSpPr>
          <p:nvPr>
            <p:ph type="body" sz="quarter" idx="13"/>
          </p:nvPr>
        </p:nvSpPr>
        <p:spPr>
          <a:xfrm>
            <a:off x="579471" y="3258158"/>
            <a:ext cx="4223383" cy="706755"/>
          </a:xfrm>
        </p:spPr>
        <p:txBody>
          <a:bodyPr/>
          <a:lstStyle/>
          <a:p>
            <a:r>
              <a:rPr lang="en-US" altLang="zh-CN" sz="4000" dirty="0">
                <a:latin typeface="Impact" panose="020B0806030902050204" pitchFamily="34" charset="0"/>
                <a:cs typeface="Impact" panose="020B0806030902050204" pitchFamily="34" charset="0"/>
              </a:rPr>
              <a:t>DISADVANTAGES</a:t>
            </a:r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3146211" y="3507137"/>
            <a:ext cx="6426414" cy="1014730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Disadvantages:</a:t>
            </a:r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4779430" y="497743"/>
            <a:ext cx="7083640" cy="706755"/>
          </a:xfrm>
        </p:spPr>
        <p:txBody>
          <a:bodyPr/>
          <a:lstStyle/>
          <a:p>
            <a:r>
              <a:rPr lang="en-US" altLang="zh-CN" sz="4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Advantages:</a:t>
            </a:r>
          </a:p>
        </p:txBody>
      </p:sp>
      <p:sp>
        <p:nvSpPr>
          <p:cNvPr id="102" name="数字"/>
          <p:cNvSpPr>
            <a:spLocks noGrp="1"/>
          </p:cNvSpPr>
          <p:nvPr>
            <p:ph type="body" sz="quarter" idx="10"/>
          </p:nvPr>
        </p:nvSpPr>
        <p:spPr>
          <a:xfrm>
            <a:off x="441676" y="2318726"/>
            <a:ext cx="4223383" cy="768350"/>
          </a:xfrm>
        </p:spPr>
        <p:txBody>
          <a:bodyPr/>
          <a:lstStyle/>
          <a:p>
            <a:r>
              <a:rPr lang="en-US" altLang="zh-CN" sz="4400" dirty="0"/>
              <a:t>ADVANTAGES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048250" y="1334135"/>
            <a:ext cx="36125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1) Intuitive interaction</a:t>
            </a:r>
          </a:p>
          <a:p>
            <a:pPr algn="l"/>
            <a:r>
              <a:rPr lang="en-US"/>
              <a:t>2) Accessibility</a:t>
            </a:r>
          </a:p>
          <a:p>
            <a:pPr algn="l"/>
            <a:r>
              <a:rPr lang="en-US"/>
              <a:t>3) Hands-free Operation</a:t>
            </a:r>
          </a:p>
          <a:p>
            <a:pPr algn="l"/>
            <a:r>
              <a:rPr lang="en-US"/>
              <a:t>4) Enhanced User Experience</a:t>
            </a:r>
          </a:p>
          <a:p>
            <a:pPr algn="l"/>
            <a:r>
              <a:rPr lang="en-US"/>
              <a:t>5) Innovative Applications</a:t>
            </a:r>
          </a:p>
          <a:p>
            <a:pPr algn="l"/>
            <a:r>
              <a:rPr lang="en-US"/>
              <a:t>6) Reduced Contamination Risk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66335" y="4521835"/>
            <a:ext cx="460629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1) Complexity and Learning Curve</a:t>
            </a:r>
          </a:p>
          <a:p>
            <a:pPr algn="l"/>
            <a:r>
              <a:rPr lang="en-US"/>
              <a:t>2) Limited Precision and Accuracy</a:t>
            </a:r>
          </a:p>
          <a:p>
            <a:pPr algn="l"/>
            <a:r>
              <a:rPr lang="en-US"/>
              <a:t>3) Environmental Sensitivity</a:t>
            </a:r>
          </a:p>
          <a:p>
            <a:pPr algn="l"/>
            <a:r>
              <a:rPr lang="en-US"/>
              <a:t>4) Dependency on Technology</a:t>
            </a:r>
          </a:p>
          <a:p>
            <a:pPr algn="l"/>
            <a:r>
              <a:rPr lang="en-US"/>
              <a:t>5) Privacy Concerns</a:t>
            </a:r>
          </a:p>
          <a:p>
            <a:pPr algn="l"/>
            <a:r>
              <a:rPr lang="en-US"/>
              <a:t>6) Limited Range and Context Sensitivity</a:t>
            </a:r>
          </a:p>
          <a:p>
            <a:pPr algn="l"/>
            <a:r>
              <a:rPr lang="en-US"/>
              <a:t>7) Cost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2" name="形状"/>
          <p:cNvSpPr/>
          <p:nvPr/>
        </p:nvSpPr>
        <p:spPr>
          <a:xfrm>
            <a:off x="3531256" y="676800"/>
            <a:ext cx="5129489" cy="5129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形状"/>
          <p:cNvSpPr/>
          <p:nvPr/>
        </p:nvSpPr>
        <p:spPr>
          <a:xfrm>
            <a:off x="3756000" y="901544"/>
            <a:ext cx="4680000" cy="46800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"/>
          <p:cNvGrpSpPr/>
          <p:nvPr/>
        </p:nvGrpSpPr>
        <p:grpSpPr>
          <a:xfrm>
            <a:off x="7471173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17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"/>
          <p:cNvGrpSpPr/>
          <p:nvPr/>
        </p:nvGrpSpPr>
        <p:grpSpPr>
          <a:xfrm flipH="1">
            <a:off x="4526066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20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"/>
          <p:cNvSpPr/>
          <p:nvPr/>
        </p:nvSpPr>
        <p:spPr>
          <a:xfrm>
            <a:off x="4411980" y="3472180"/>
            <a:ext cx="3371850" cy="9220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By:- Kankshitha(2201CS51)</a:t>
            </a:r>
          </a:p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SriHari(2201MC35)</a:t>
            </a:r>
          </a:p>
        </p:txBody>
      </p:sp>
      <p:sp>
        <p:nvSpPr>
          <p:cNvPr id="33" name="标题"/>
          <p:cNvSpPr/>
          <p:nvPr/>
        </p:nvSpPr>
        <p:spPr>
          <a:xfrm>
            <a:off x="4606289" y="1946581"/>
            <a:ext cx="2979420" cy="76835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4400" b="1" spc="300" dirty="0">
                <a:ln w="0"/>
                <a:solidFill>
                  <a:schemeClr val="bg1"/>
                </a:solidFill>
                <a:latin typeface="+mj-ea"/>
                <a:ea typeface="+mj-ea"/>
              </a:rPr>
              <a:t>THE END</a:t>
            </a:r>
            <a:endParaRPr lang="en-US" altLang="zh-CN" sz="4400" b="1" cap="none" spc="300" dirty="0">
              <a:ln w="0"/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15" grpId="0" animBg="1"/>
      <p:bldP spid="23" grpId="0" bldLvl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图形"/>
          <p:cNvSpPr/>
          <p:nvPr/>
        </p:nvSpPr>
        <p:spPr>
          <a:xfrm>
            <a:off x="0" y="2158717"/>
            <a:ext cx="1494237" cy="2540567"/>
          </a:xfrm>
          <a:custGeom>
            <a:avLst/>
            <a:gdLst>
              <a:gd name="connsiteX0" fmla="*/ 0 w 1777902"/>
              <a:gd name="connsiteY0" fmla="*/ 0 h 2540567"/>
              <a:gd name="connsiteX1" fmla="*/ 1777901 w 1777902"/>
              <a:gd name="connsiteY1" fmla="*/ 0 h 2540567"/>
              <a:gd name="connsiteX2" fmla="*/ 1672613 w 1777902"/>
              <a:gd name="connsiteY2" fmla="*/ 63964 h 2540567"/>
              <a:gd name="connsiteX3" fmla="*/ 1031218 w 1777902"/>
              <a:gd name="connsiteY3" fmla="*/ 1270283 h 2540567"/>
              <a:gd name="connsiteX4" fmla="*/ 1672613 w 1777902"/>
              <a:gd name="connsiteY4" fmla="*/ 2476602 h 2540567"/>
              <a:gd name="connsiteX5" fmla="*/ 1777902 w 1777902"/>
              <a:gd name="connsiteY5" fmla="*/ 2540567 h 2540567"/>
              <a:gd name="connsiteX6" fmla="*/ 0 w 1777902"/>
              <a:gd name="connsiteY6" fmla="*/ 2540567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902" h="2540567">
                <a:moveTo>
                  <a:pt x="0" y="0"/>
                </a:moveTo>
                <a:lnTo>
                  <a:pt x="1777901" y="0"/>
                </a:lnTo>
                <a:lnTo>
                  <a:pt x="1672613" y="63964"/>
                </a:lnTo>
                <a:cubicBezTo>
                  <a:pt x="1285641" y="325397"/>
                  <a:pt x="1031218" y="768128"/>
                  <a:pt x="1031218" y="1270283"/>
                </a:cubicBezTo>
                <a:cubicBezTo>
                  <a:pt x="1031218" y="1772438"/>
                  <a:pt x="1285641" y="2215169"/>
                  <a:pt x="1672613" y="2476602"/>
                </a:cubicBezTo>
                <a:lnTo>
                  <a:pt x="1777902" y="2540567"/>
                </a:lnTo>
                <a:lnTo>
                  <a:pt x="0" y="2540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矩形"/>
          <p:cNvSpPr/>
          <p:nvPr/>
        </p:nvSpPr>
        <p:spPr>
          <a:xfrm>
            <a:off x="10981041" y="2158718"/>
            <a:ext cx="1207946" cy="25405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弧形"/>
          <p:cNvSpPr/>
          <p:nvPr/>
        </p:nvSpPr>
        <p:spPr>
          <a:xfrm>
            <a:off x="-695394" y="549000"/>
            <a:ext cx="5760000" cy="5760000"/>
          </a:xfrm>
          <a:prstGeom prst="arc">
            <a:avLst>
              <a:gd name="adj1" fmla="val 17627964"/>
              <a:gd name="adj2" fmla="val 3987377"/>
            </a:avLst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圆"/>
          <p:cNvSpPr/>
          <p:nvPr/>
        </p:nvSpPr>
        <p:spPr>
          <a:xfrm>
            <a:off x="1072712" y="1975451"/>
            <a:ext cx="2909542" cy="2909542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4" name="图标"/>
          <p:cNvSpPr>
            <a:spLocks noEditPoints="1"/>
          </p:cNvSpPr>
          <p:nvPr/>
        </p:nvSpPr>
        <p:spPr bwMode="auto">
          <a:xfrm>
            <a:off x="2156098" y="2197580"/>
            <a:ext cx="742771" cy="1015247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圆环"/>
          <p:cNvSpPr>
            <a:spLocks noChangeArrowheads="1"/>
          </p:cNvSpPr>
          <p:nvPr/>
        </p:nvSpPr>
        <p:spPr bwMode="auto">
          <a:xfrm>
            <a:off x="1236883" y="2139046"/>
            <a:ext cx="2581200" cy="2582352"/>
          </a:xfrm>
          <a:prstGeom prst="ellipse">
            <a:avLst/>
          </a:prstGeom>
          <a:noFill/>
          <a:ln>
            <a:solidFill>
              <a:srgbClr val="F8F8F8"/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4278630" y="1690370"/>
            <a:ext cx="5678623" cy="560705"/>
            <a:chOff x="4278367" y="1584390"/>
            <a:chExt cx="5040000" cy="560522"/>
          </a:xfrm>
        </p:grpSpPr>
        <p:sp>
          <p:nvSpPr>
            <p:cNvPr id="52" name="圆角矩形"/>
            <p:cNvSpPr/>
            <p:nvPr/>
          </p:nvSpPr>
          <p:spPr>
            <a:xfrm>
              <a:off x="4278367" y="1584390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AIM OF THE PROJECT</a:t>
              </a:r>
            </a:p>
          </p:txBody>
        </p:sp>
        <p:sp>
          <p:nvSpPr>
            <p:cNvPr id="61" name="圆"/>
            <p:cNvSpPr/>
            <p:nvPr/>
          </p:nvSpPr>
          <p:spPr>
            <a:xfrm>
              <a:off x="8880016" y="1735246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9" name="等腰三角形"/>
            <p:cNvSpPr/>
            <p:nvPr/>
          </p:nvSpPr>
          <p:spPr>
            <a:xfrm rot="5400000">
              <a:off x="8944688" y="1795007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" name="文字"/>
            <p:cNvSpPr/>
            <p:nvPr/>
          </p:nvSpPr>
          <p:spPr>
            <a:xfrm>
              <a:off x="5213971" y="1641513"/>
              <a:ext cx="4008755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zh-CN" altLang="en-US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1" name="组合 2"/>
          <p:cNvGrpSpPr/>
          <p:nvPr/>
        </p:nvGrpSpPr>
        <p:grpSpPr>
          <a:xfrm>
            <a:off x="4635500" y="2669540"/>
            <a:ext cx="5334000" cy="560705"/>
            <a:chOff x="4634702" y="2563687"/>
            <a:chExt cx="5040000" cy="560522"/>
          </a:xfrm>
        </p:grpSpPr>
        <p:sp>
          <p:nvSpPr>
            <p:cNvPr id="72" name="圆角矩形"/>
            <p:cNvSpPr/>
            <p:nvPr/>
          </p:nvSpPr>
          <p:spPr>
            <a:xfrm>
              <a:off x="4634702" y="2563687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COMPONENTS USED</a:t>
              </a:r>
            </a:p>
          </p:txBody>
        </p:sp>
        <p:sp>
          <p:nvSpPr>
            <p:cNvPr id="73" name="圆"/>
            <p:cNvSpPr/>
            <p:nvPr/>
          </p:nvSpPr>
          <p:spPr>
            <a:xfrm>
              <a:off x="9225551" y="2714543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4" name="等腰三角形"/>
            <p:cNvSpPr/>
            <p:nvPr/>
          </p:nvSpPr>
          <p:spPr>
            <a:xfrm rot="5400000">
              <a:off x="9290223" y="2774304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5" name="文字"/>
            <p:cNvSpPr/>
            <p:nvPr/>
          </p:nvSpPr>
          <p:spPr>
            <a:xfrm>
              <a:off x="5619302" y="2620818"/>
              <a:ext cx="368220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7" name="组合 3"/>
          <p:cNvGrpSpPr/>
          <p:nvPr/>
        </p:nvGrpSpPr>
        <p:grpSpPr>
          <a:xfrm>
            <a:off x="4624070" y="3648710"/>
            <a:ext cx="5332730" cy="560705"/>
            <a:chOff x="4623902" y="3542984"/>
            <a:chExt cx="5040000" cy="560522"/>
          </a:xfrm>
        </p:grpSpPr>
        <p:sp>
          <p:nvSpPr>
            <p:cNvPr id="78" name="圆角矩形"/>
            <p:cNvSpPr/>
            <p:nvPr/>
          </p:nvSpPr>
          <p:spPr>
            <a:xfrm>
              <a:off x="4623902" y="3542984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WORKING</a:t>
              </a:r>
            </a:p>
          </p:txBody>
        </p:sp>
        <p:sp>
          <p:nvSpPr>
            <p:cNvPr id="79" name="圆"/>
            <p:cNvSpPr/>
            <p:nvPr/>
          </p:nvSpPr>
          <p:spPr>
            <a:xfrm>
              <a:off x="9225551" y="3693840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0" name="等腰三角形"/>
            <p:cNvSpPr/>
            <p:nvPr/>
          </p:nvSpPr>
          <p:spPr>
            <a:xfrm rot="5400000">
              <a:off x="9290223" y="3753601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82" name="组合 4"/>
          <p:cNvGrpSpPr/>
          <p:nvPr/>
        </p:nvGrpSpPr>
        <p:grpSpPr>
          <a:xfrm>
            <a:off x="4278630" y="4628515"/>
            <a:ext cx="5607884" cy="560705"/>
            <a:chOff x="4278367" y="4522281"/>
            <a:chExt cx="5040000" cy="560522"/>
          </a:xfrm>
        </p:grpSpPr>
        <p:sp>
          <p:nvSpPr>
            <p:cNvPr id="83" name="圆角矩形"/>
            <p:cNvSpPr/>
            <p:nvPr/>
          </p:nvSpPr>
          <p:spPr>
            <a:xfrm>
              <a:off x="4278367" y="4522281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ADVANTAGES &amp; DISADVANTAGES</a:t>
              </a:r>
            </a:p>
          </p:txBody>
        </p:sp>
        <p:sp>
          <p:nvSpPr>
            <p:cNvPr id="84" name="圆"/>
            <p:cNvSpPr/>
            <p:nvPr/>
          </p:nvSpPr>
          <p:spPr>
            <a:xfrm>
              <a:off x="8880016" y="4673137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5" name="等腰三角形"/>
            <p:cNvSpPr/>
            <p:nvPr/>
          </p:nvSpPr>
          <p:spPr>
            <a:xfrm rot="5400000">
              <a:off x="8944688" y="4732898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文字"/>
            <p:cNvSpPr/>
            <p:nvPr/>
          </p:nvSpPr>
          <p:spPr>
            <a:xfrm>
              <a:off x="5218985" y="4579404"/>
              <a:ext cx="406781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87" name="圆"/>
          <p:cNvSpPr/>
          <p:nvPr/>
        </p:nvSpPr>
        <p:spPr>
          <a:xfrm>
            <a:off x="4278367" y="1578029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8" name="圆"/>
          <p:cNvSpPr/>
          <p:nvPr/>
        </p:nvSpPr>
        <p:spPr>
          <a:xfrm>
            <a:off x="4623902" y="2557326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9" name="圆"/>
          <p:cNvSpPr/>
          <p:nvPr/>
        </p:nvSpPr>
        <p:spPr>
          <a:xfrm>
            <a:off x="4623902" y="3536623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0" name="圆"/>
          <p:cNvSpPr/>
          <p:nvPr/>
        </p:nvSpPr>
        <p:spPr>
          <a:xfrm>
            <a:off x="4278367" y="4515920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文本"/>
          <p:cNvSpPr/>
          <p:nvPr/>
        </p:nvSpPr>
        <p:spPr>
          <a:xfrm>
            <a:off x="1717005" y="3212827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kern="0" spc="100" dirty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  <a:endParaRPr lang="en-US" altLang="ko-KR" sz="2000" kern="0" spc="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8" name="标题"/>
          <p:cNvSpPr txBox="1">
            <a:spLocks noChangeArrowheads="1"/>
          </p:cNvSpPr>
          <p:nvPr/>
        </p:nvSpPr>
        <p:spPr bwMode="auto">
          <a:xfrm>
            <a:off x="1533391" y="3717205"/>
            <a:ext cx="1988185" cy="534035"/>
          </a:xfrm>
          <a:prstGeom prst="rect">
            <a:avLst/>
          </a:prstGeom>
          <a:noFill/>
          <a:ln>
            <a:noFill/>
          </a:ln>
        </p:spPr>
        <p:txBody>
          <a:bodyPr wrap="none" lIns="0" rIns="0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defTabSz="914400">
              <a:lnSpc>
                <a:spcPct val="120000"/>
              </a:lnSpc>
              <a:defRPr/>
            </a:pPr>
            <a:r>
              <a:rPr lang="en-US" sz="2400" b="1" spc="600" dirty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0" grpId="0" animBg="1"/>
      <p:bldP spid="2" grpId="0" animBg="1"/>
      <p:bldP spid="3" grpId="0" animBg="1"/>
      <p:bldP spid="4" grpId="0" animBg="1"/>
      <p:bldP spid="5" grpId="0" animBg="1"/>
      <p:bldP spid="5" grpId="1" animBg="1"/>
      <p:bldP spid="87" grpId="0" animBg="1"/>
      <p:bldP spid="88" grpId="0" animBg="1"/>
      <p:bldP spid="89" grpId="0" animBg="1"/>
      <p:bldP spid="90" grpId="0" animBg="1"/>
      <p:bldP spid="59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"/>
          <p:cNvSpPr>
            <a:spLocks noGrp="1"/>
          </p:cNvSpPr>
          <p:nvPr>
            <p:ph type="body" sz="quarter" idx="13"/>
          </p:nvPr>
        </p:nvSpPr>
        <p:spPr>
          <a:xfrm>
            <a:off x="441676" y="4246853"/>
            <a:ext cx="4223383" cy="553085"/>
          </a:xfrm>
        </p:spPr>
        <p:txBody>
          <a:bodyPr/>
          <a:lstStyle/>
          <a:p>
            <a:r>
              <a:rPr lang="en-US" altLang="zh-CN" dirty="0"/>
              <a:t>of the project</a:t>
            </a:r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5108361" y="3725577"/>
            <a:ext cx="6426414" cy="173291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2226848"/>
            <a:ext cx="7083640" cy="860425"/>
          </a:xfrm>
        </p:spPr>
        <p:txBody>
          <a:bodyPr/>
          <a:lstStyle/>
          <a:p>
            <a:r>
              <a:rPr lang="en-US" altLang="zh-CN"/>
              <a:t>  </a:t>
            </a:r>
          </a:p>
        </p:txBody>
      </p:sp>
      <p:sp>
        <p:nvSpPr>
          <p:cNvPr id="2" name="数字"/>
          <p:cNvSpPr>
            <a:spLocks noGrp="1"/>
          </p:cNvSpPr>
          <p:nvPr>
            <p:ph type="body" sz="quarter" idx="10"/>
          </p:nvPr>
        </p:nvSpPr>
        <p:spPr>
          <a:xfrm>
            <a:off x="441676" y="1944711"/>
            <a:ext cx="4223383" cy="2061210"/>
          </a:xfrm>
        </p:spPr>
        <p:txBody>
          <a:bodyPr/>
          <a:lstStyle/>
          <a:p>
            <a:r>
              <a:rPr lang="en-US" altLang="zh-CN" dirty="0"/>
              <a:t>AIM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17110" y="2583180"/>
            <a:ext cx="6750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Arial Rounded MT Bold" panose="020F0704030504030204" charset="0"/>
                <a:cs typeface="Arial Rounded MT Bold" panose="020F0704030504030204" charset="0"/>
              </a:rPr>
              <a:t>This project introduces an application using computer vision for hand gestures.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817110" y="3637915"/>
            <a:ext cx="19310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Gesture control is the ability to recognize and interpret </a:t>
            </a:r>
          </a:p>
          <a:p>
            <a:pPr algn="l"/>
            <a:r>
              <a:rPr lang="en-US"/>
              <a:t>movements of the human body in order to interact with and</a:t>
            </a:r>
          </a:p>
          <a:p>
            <a:pPr algn="l"/>
            <a:r>
              <a:rPr lang="en-US"/>
              <a:t> control a computer system without direct physical contact.</a:t>
            </a:r>
          </a:p>
          <a:p>
            <a:pPr algn="l"/>
            <a:r>
              <a:rPr lang="en-US"/>
              <a:t>With this project we can handle some of the features in our </a:t>
            </a:r>
          </a:p>
          <a:p>
            <a:pPr algn="l"/>
            <a:r>
              <a:rPr lang="en-US"/>
              <a:t>computer/laptop just by sitting in your chair and keeping some</a:t>
            </a:r>
          </a:p>
          <a:p>
            <a:pPr algn="l"/>
            <a:r>
              <a:rPr lang="en-US"/>
              <a:t>gestures,you can also play some games using this.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" descr="C:\Users\kankshithareddy\Pictures\pro1.jpgpro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045" y="235585"/>
            <a:ext cx="4467225" cy="6028055"/>
          </a:xfrm>
          <a:prstGeom prst="rect">
            <a:avLst/>
          </a:prstGeom>
        </p:spPr>
      </p:pic>
      <p:sp>
        <p:nvSpPr>
          <p:cNvPr id="22" name="矩形"/>
          <p:cNvSpPr/>
          <p:nvPr/>
        </p:nvSpPr>
        <p:spPr>
          <a:xfrm>
            <a:off x="374336" y="113458"/>
            <a:ext cx="3764110" cy="61505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任意多边形"/>
          <p:cNvSpPr/>
          <p:nvPr/>
        </p:nvSpPr>
        <p:spPr>
          <a:xfrm>
            <a:off x="3526403" y="688136"/>
            <a:ext cx="5372226" cy="909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COMPONENTS USED</a:t>
            </a:r>
          </a:p>
        </p:txBody>
      </p:sp>
      <p:sp>
        <p:nvSpPr>
          <p:cNvPr id="34" name="任意多边形"/>
          <p:cNvSpPr/>
          <p:nvPr/>
        </p:nvSpPr>
        <p:spPr>
          <a:xfrm>
            <a:off x="8999215" y="688136"/>
            <a:ext cx="331413" cy="909436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"/>
          <p:cNvSpPr/>
          <p:nvPr/>
        </p:nvSpPr>
        <p:spPr>
          <a:xfrm>
            <a:off x="233149" y="6426000"/>
            <a:ext cx="4046484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4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05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"/>
          <p:cNvSpPr/>
          <p:nvPr/>
        </p:nvSpPr>
        <p:spPr>
          <a:xfrm>
            <a:off x="5194935" y="1821815"/>
            <a:ext cx="1802130" cy="16040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椭圆"/>
          <p:cNvSpPr/>
          <p:nvPr/>
        </p:nvSpPr>
        <p:spPr>
          <a:xfrm>
            <a:off x="8053070" y="2040255"/>
            <a:ext cx="1564005" cy="143002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椭圆"/>
          <p:cNvSpPr/>
          <p:nvPr/>
        </p:nvSpPr>
        <p:spPr>
          <a:xfrm>
            <a:off x="10380345" y="2084705"/>
            <a:ext cx="1604010" cy="134112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文本"/>
          <p:cNvSpPr/>
          <p:nvPr/>
        </p:nvSpPr>
        <p:spPr>
          <a:xfrm>
            <a:off x="5194665" y="3747650"/>
            <a:ext cx="159766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Arduino</a:t>
            </a:r>
          </a:p>
          <a:p>
            <a:pPr algn="ctr">
              <a:buClrTx/>
              <a:buSzTx/>
              <a:buFontTx/>
            </a:pP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文本"/>
          <p:cNvSpPr/>
          <p:nvPr/>
        </p:nvSpPr>
        <p:spPr>
          <a:xfrm>
            <a:off x="7673557" y="3654940"/>
            <a:ext cx="2323465" cy="1153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2-ultrasonic</a:t>
            </a:r>
          </a:p>
          <a:p>
            <a:pPr algn="ctr"/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sensors</a:t>
            </a:r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1" name="文本"/>
          <p:cNvSpPr/>
          <p:nvPr/>
        </p:nvSpPr>
        <p:spPr>
          <a:xfrm>
            <a:off x="10509396" y="3514605"/>
            <a:ext cx="1475105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Jumper</a:t>
            </a:r>
          </a:p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 wires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bldLvl="0" animBg="1"/>
      <p:bldP spid="34" grpId="0" animBg="1"/>
      <p:bldP spid="3" grpId="0" animBg="1"/>
      <p:bldP spid="10" grpId="0" bldLvl="0" animBg="1"/>
      <p:bldP spid="18" grpId="0" bldLvl="0" animBg="1"/>
      <p:bldP spid="19" grpId="0" bldLvl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标"/>
          <p:cNvSpPr>
            <a:spLocks noChangeAspect="1" noEditPoints="1"/>
          </p:cNvSpPr>
          <p:nvPr/>
        </p:nvSpPr>
        <p:spPr bwMode="auto">
          <a:xfrm>
            <a:off x="7139997" y="3731173"/>
            <a:ext cx="450880" cy="352079"/>
          </a:xfrm>
          <a:custGeom>
            <a:avLst/>
            <a:gdLst>
              <a:gd name="T0" fmla="*/ 451 w 771"/>
              <a:gd name="T1" fmla="*/ 411 h 602"/>
              <a:gd name="T2" fmla="*/ 457 w 771"/>
              <a:gd name="T3" fmla="*/ 396 h 602"/>
              <a:gd name="T4" fmla="*/ 459 w 771"/>
              <a:gd name="T5" fmla="*/ 388 h 602"/>
              <a:gd name="T6" fmla="*/ 463 w 771"/>
              <a:gd name="T7" fmla="*/ 372 h 602"/>
              <a:gd name="T8" fmla="*/ 464 w 771"/>
              <a:gd name="T9" fmla="*/ 365 h 602"/>
              <a:gd name="T10" fmla="*/ 466 w 771"/>
              <a:gd name="T11" fmla="*/ 341 h 602"/>
              <a:gd name="T12" fmla="*/ 233 w 771"/>
              <a:gd name="T13" fmla="*/ 139 h 602"/>
              <a:gd name="T14" fmla="*/ 201 w 771"/>
              <a:gd name="T15" fmla="*/ 141 h 602"/>
              <a:gd name="T16" fmla="*/ 201 w 771"/>
              <a:gd name="T17" fmla="*/ 141 h 602"/>
              <a:gd name="T18" fmla="*/ 0 w 771"/>
              <a:gd name="T19" fmla="*/ 341 h 602"/>
              <a:gd name="T20" fmla="*/ 61 w 771"/>
              <a:gd name="T21" fmla="*/ 477 h 602"/>
              <a:gd name="T22" fmla="*/ 37 w 771"/>
              <a:gd name="T23" fmla="*/ 602 h 602"/>
              <a:gd name="T24" fmla="*/ 129 w 771"/>
              <a:gd name="T25" fmla="*/ 522 h 602"/>
              <a:gd name="T26" fmla="*/ 233 w 771"/>
              <a:gd name="T27" fmla="*/ 544 h 602"/>
              <a:gd name="T28" fmla="*/ 363 w 771"/>
              <a:gd name="T29" fmla="*/ 509 h 602"/>
              <a:gd name="T30" fmla="*/ 363 w 771"/>
              <a:gd name="T31" fmla="*/ 509 h 602"/>
              <a:gd name="T32" fmla="*/ 383 w 771"/>
              <a:gd name="T33" fmla="*/ 496 h 602"/>
              <a:gd name="T34" fmla="*/ 389 w 771"/>
              <a:gd name="T35" fmla="*/ 491 h 602"/>
              <a:gd name="T36" fmla="*/ 402 w 771"/>
              <a:gd name="T37" fmla="*/ 480 h 602"/>
              <a:gd name="T38" fmla="*/ 408 w 771"/>
              <a:gd name="T39" fmla="*/ 474 h 602"/>
              <a:gd name="T40" fmla="*/ 419 w 771"/>
              <a:gd name="T41" fmla="*/ 462 h 602"/>
              <a:gd name="T42" fmla="*/ 424 w 771"/>
              <a:gd name="T43" fmla="*/ 457 h 602"/>
              <a:gd name="T44" fmla="*/ 448 w 771"/>
              <a:gd name="T45" fmla="*/ 417 h 602"/>
              <a:gd name="T46" fmla="*/ 451 w 771"/>
              <a:gd name="T47" fmla="*/ 411 h 602"/>
              <a:gd name="T48" fmla="*/ 771 w 771"/>
              <a:gd name="T49" fmla="*/ 263 h 602"/>
              <a:gd name="T50" fmla="*/ 771 w 771"/>
              <a:gd name="T51" fmla="*/ 263 h 602"/>
              <a:gd name="T52" fmla="*/ 469 w 771"/>
              <a:gd name="T53" fmla="*/ 0 h 602"/>
              <a:gd name="T54" fmla="*/ 243 w 771"/>
              <a:gd name="T55" fmla="*/ 89 h 602"/>
              <a:gd name="T56" fmla="*/ 508 w 771"/>
              <a:gd name="T57" fmla="*/ 341 h 602"/>
              <a:gd name="T58" fmla="*/ 424 w 771"/>
              <a:gd name="T59" fmla="*/ 523 h 602"/>
              <a:gd name="T60" fmla="*/ 469 w 771"/>
              <a:gd name="T61" fmla="*/ 526 h 602"/>
              <a:gd name="T62" fmla="*/ 603 w 771"/>
              <a:gd name="T63" fmla="*/ 498 h 602"/>
              <a:gd name="T64" fmla="*/ 722 w 771"/>
              <a:gd name="T65" fmla="*/ 602 h 602"/>
              <a:gd name="T66" fmla="*/ 692 w 771"/>
              <a:gd name="T67" fmla="*/ 440 h 602"/>
              <a:gd name="T68" fmla="*/ 771 w 771"/>
              <a:gd name="T69" fmla="*/ 26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71" h="602">
                <a:moveTo>
                  <a:pt x="451" y="411"/>
                </a:moveTo>
                <a:cubicBezTo>
                  <a:pt x="453" y="406"/>
                  <a:pt x="455" y="401"/>
                  <a:pt x="457" y="396"/>
                </a:cubicBezTo>
                <a:cubicBezTo>
                  <a:pt x="458" y="393"/>
                  <a:pt x="458" y="391"/>
                  <a:pt x="459" y="388"/>
                </a:cubicBezTo>
                <a:cubicBezTo>
                  <a:pt x="460" y="383"/>
                  <a:pt x="462" y="377"/>
                  <a:pt x="463" y="372"/>
                </a:cubicBezTo>
                <a:cubicBezTo>
                  <a:pt x="463" y="370"/>
                  <a:pt x="464" y="367"/>
                  <a:pt x="464" y="365"/>
                </a:cubicBezTo>
                <a:cubicBezTo>
                  <a:pt x="465" y="357"/>
                  <a:pt x="466" y="349"/>
                  <a:pt x="466" y="341"/>
                </a:cubicBezTo>
                <a:cubicBezTo>
                  <a:pt x="466" y="230"/>
                  <a:pt x="361" y="139"/>
                  <a:pt x="233" y="139"/>
                </a:cubicBezTo>
                <a:cubicBezTo>
                  <a:pt x="222" y="139"/>
                  <a:pt x="212" y="140"/>
                  <a:pt x="201" y="141"/>
                </a:cubicBezTo>
                <a:lnTo>
                  <a:pt x="201" y="141"/>
                </a:lnTo>
                <a:cubicBezTo>
                  <a:pt x="88" y="154"/>
                  <a:pt x="0" y="239"/>
                  <a:pt x="0" y="341"/>
                </a:cubicBezTo>
                <a:cubicBezTo>
                  <a:pt x="0" y="394"/>
                  <a:pt x="23" y="441"/>
                  <a:pt x="61" y="477"/>
                </a:cubicBezTo>
                <a:lnTo>
                  <a:pt x="37" y="602"/>
                </a:lnTo>
                <a:lnTo>
                  <a:pt x="129" y="522"/>
                </a:lnTo>
                <a:cubicBezTo>
                  <a:pt x="161" y="536"/>
                  <a:pt x="196" y="544"/>
                  <a:pt x="233" y="544"/>
                </a:cubicBezTo>
                <a:cubicBezTo>
                  <a:pt x="281" y="544"/>
                  <a:pt x="325" y="531"/>
                  <a:pt x="363" y="509"/>
                </a:cubicBezTo>
                <a:cubicBezTo>
                  <a:pt x="363" y="509"/>
                  <a:pt x="363" y="509"/>
                  <a:pt x="363" y="509"/>
                </a:cubicBezTo>
                <a:cubicBezTo>
                  <a:pt x="370" y="505"/>
                  <a:pt x="376" y="500"/>
                  <a:pt x="383" y="496"/>
                </a:cubicBezTo>
                <a:cubicBezTo>
                  <a:pt x="385" y="494"/>
                  <a:pt x="387" y="493"/>
                  <a:pt x="389" y="491"/>
                </a:cubicBezTo>
                <a:cubicBezTo>
                  <a:pt x="393" y="487"/>
                  <a:pt x="398" y="484"/>
                  <a:pt x="402" y="480"/>
                </a:cubicBezTo>
                <a:cubicBezTo>
                  <a:pt x="404" y="478"/>
                  <a:pt x="406" y="476"/>
                  <a:pt x="408" y="474"/>
                </a:cubicBezTo>
                <a:cubicBezTo>
                  <a:pt x="412" y="470"/>
                  <a:pt x="415" y="466"/>
                  <a:pt x="419" y="462"/>
                </a:cubicBezTo>
                <a:cubicBezTo>
                  <a:pt x="421" y="460"/>
                  <a:pt x="422" y="458"/>
                  <a:pt x="424" y="457"/>
                </a:cubicBezTo>
                <a:cubicBezTo>
                  <a:pt x="433" y="445"/>
                  <a:pt x="442" y="431"/>
                  <a:pt x="448" y="417"/>
                </a:cubicBezTo>
                <a:cubicBezTo>
                  <a:pt x="449" y="415"/>
                  <a:pt x="450" y="413"/>
                  <a:pt x="451" y="411"/>
                </a:cubicBezTo>
                <a:close/>
                <a:moveTo>
                  <a:pt x="771" y="263"/>
                </a:moveTo>
                <a:lnTo>
                  <a:pt x="771" y="263"/>
                </a:lnTo>
                <a:cubicBezTo>
                  <a:pt x="771" y="118"/>
                  <a:pt x="635" y="0"/>
                  <a:pt x="469" y="0"/>
                </a:cubicBezTo>
                <a:cubicBezTo>
                  <a:pt x="379" y="0"/>
                  <a:pt x="299" y="35"/>
                  <a:pt x="243" y="89"/>
                </a:cubicBezTo>
                <a:cubicBezTo>
                  <a:pt x="390" y="94"/>
                  <a:pt x="508" y="205"/>
                  <a:pt x="508" y="341"/>
                </a:cubicBezTo>
                <a:cubicBezTo>
                  <a:pt x="508" y="413"/>
                  <a:pt x="476" y="477"/>
                  <a:pt x="424" y="523"/>
                </a:cubicBezTo>
                <a:cubicBezTo>
                  <a:pt x="439" y="525"/>
                  <a:pt x="453" y="526"/>
                  <a:pt x="469" y="526"/>
                </a:cubicBezTo>
                <a:cubicBezTo>
                  <a:pt x="517" y="526"/>
                  <a:pt x="563" y="516"/>
                  <a:pt x="603" y="498"/>
                </a:cubicBezTo>
                <a:lnTo>
                  <a:pt x="722" y="602"/>
                </a:lnTo>
                <a:lnTo>
                  <a:pt x="692" y="440"/>
                </a:lnTo>
                <a:cubicBezTo>
                  <a:pt x="741" y="393"/>
                  <a:pt x="771" y="331"/>
                  <a:pt x="771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" name="图标"/>
          <p:cNvSpPr>
            <a:spLocks noChangeAspect="1" noChangeArrowheads="1"/>
          </p:cNvSpPr>
          <p:nvPr/>
        </p:nvSpPr>
        <p:spPr bwMode="auto">
          <a:xfrm>
            <a:off x="5187331" y="4853546"/>
            <a:ext cx="540623" cy="379115"/>
          </a:xfrm>
          <a:custGeom>
            <a:avLst/>
            <a:gdLst>
              <a:gd name="T0" fmla="*/ 410562 w 2074863"/>
              <a:gd name="T1" fmla="*/ 138366 h 1449388"/>
              <a:gd name="T2" fmla="*/ 424299 w 2074863"/>
              <a:gd name="T3" fmla="*/ 143238 h 1449388"/>
              <a:gd name="T4" fmla="*/ 424991 w 2074863"/>
              <a:gd name="T5" fmla="*/ 128538 h 1449388"/>
              <a:gd name="T6" fmla="*/ 120959 w 2074863"/>
              <a:gd name="T7" fmla="*/ 38719 h 1449388"/>
              <a:gd name="T8" fmla="*/ 116712 w 2074863"/>
              <a:gd name="T9" fmla="*/ 53209 h 1449388"/>
              <a:gd name="T10" fmla="*/ 103884 w 2074863"/>
              <a:gd name="T11" fmla="*/ 44978 h 1449388"/>
              <a:gd name="T12" fmla="*/ 378420 w 2074863"/>
              <a:gd name="T13" fmla="*/ 33907 h 1449388"/>
              <a:gd name="T14" fmla="*/ 446419 w 2074863"/>
              <a:gd name="T15" fmla="*/ 131148 h 1449388"/>
              <a:gd name="T16" fmla="*/ 375569 w 2074863"/>
              <a:gd name="T17" fmla="*/ 107403 h 1449388"/>
              <a:gd name="T18" fmla="*/ 115187 w 2074863"/>
              <a:gd name="T19" fmla="*/ 17225 h 1449388"/>
              <a:gd name="T20" fmla="*/ 35807 w 2074863"/>
              <a:gd name="T21" fmla="*/ 85259 h 1449388"/>
              <a:gd name="T22" fmla="*/ 70061 w 2074863"/>
              <a:gd name="T23" fmla="*/ 97264 h 1449388"/>
              <a:gd name="T24" fmla="*/ 115187 w 2074863"/>
              <a:gd name="T25" fmla="*/ 17225 h 1449388"/>
              <a:gd name="T26" fmla="*/ 161434 w 2074863"/>
              <a:gd name="T27" fmla="*/ 50111 h 1449388"/>
              <a:gd name="T28" fmla="*/ 215706 w 2074863"/>
              <a:gd name="T29" fmla="*/ 65771 h 1449388"/>
              <a:gd name="T30" fmla="*/ 280418 w 2074863"/>
              <a:gd name="T31" fmla="*/ 83867 h 1449388"/>
              <a:gd name="T32" fmla="*/ 330634 w 2074863"/>
              <a:gd name="T33" fmla="*/ 79429 h 1449388"/>
              <a:gd name="T34" fmla="*/ 380333 w 2074863"/>
              <a:gd name="T35" fmla="*/ 134239 h 1449388"/>
              <a:gd name="T36" fmla="*/ 388530 w 2074863"/>
              <a:gd name="T37" fmla="*/ 176520 h 1449388"/>
              <a:gd name="T38" fmla="*/ 326665 w 2074863"/>
              <a:gd name="T39" fmla="*/ 201401 h 1449388"/>
              <a:gd name="T40" fmla="*/ 266354 w 2074863"/>
              <a:gd name="T41" fmla="*/ 153030 h 1449388"/>
              <a:gd name="T42" fmla="*/ 170580 w 2074863"/>
              <a:gd name="T43" fmla="*/ 123973 h 1449388"/>
              <a:gd name="T44" fmla="*/ 154791 w 2074863"/>
              <a:gd name="T45" fmla="*/ 74297 h 1449388"/>
              <a:gd name="T46" fmla="*/ 77050 w 2074863"/>
              <a:gd name="T47" fmla="*/ 114751 h 1449388"/>
              <a:gd name="T48" fmla="*/ 103107 w 2074863"/>
              <a:gd name="T49" fmla="*/ 163122 h 1449388"/>
              <a:gd name="T50" fmla="*/ 125627 w 2074863"/>
              <a:gd name="T51" fmla="*/ 189657 h 1449388"/>
              <a:gd name="T52" fmla="*/ 144782 w 2074863"/>
              <a:gd name="T53" fmla="*/ 212450 h 1449388"/>
              <a:gd name="T54" fmla="*/ 163074 w 2074863"/>
              <a:gd name="T55" fmla="*/ 238985 h 1449388"/>
              <a:gd name="T56" fmla="*/ 189476 w 2074863"/>
              <a:gd name="T57" fmla="*/ 293533 h 1449388"/>
              <a:gd name="T58" fmla="*/ 216310 w 2074863"/>
              <a:gd name="T59" fmla="*/ 299623 h 1449388"/>
              <a:gd name="T60" fmla="*/ 181969 w 2074863"/>
              <a:gd name="T61" fmla="*/ 253774 h 1449388"/>
              <a:gd name="T62" fmla="*/ 189131 w 2074863"/>
              <a:gd name="T63" fmla="*/ 243944 h 1449388"/>
              <a:gd name="T64" fmla="*/ 248062 w 2074863"/>
              <a:gd name="T65" fmla="*/ 297100 h 1449388"/>
              <a:gd name="T66" fmla="*/ 263420 w 2074863"/>
              <a:gd name="T67" fmla="*/ 282658 h 1449388"/>
              <a:gd name="T68" fmla="*/ 199312 w 2074863"/>
              <a:gd name="T69" fmla="*/ 213842 h 1449388"/>
              <a:gd name="T70" fmla="*/ 209839 w 2074863"/>
              <a:gd name="T71" fmla="*/ 207143 h 1449388"/>
              <a:gd name="T72" fmla="*/ 285422 w 2074863"/>
              <a:gd name="T73" fmla="*/ 271609 h 1449388"/>
              <a:gd name="T74" fmla="*/ 284732 w 2074863"/>
              <a:gd name="T75" fmla="*/ 244988 h 1449388"/>
              <a:gd name="T76" fmla="*/ 226319 w 2074863"/>
              <a:gd name="T77" fmla="*/ 178782 h 1449388"/>
              <a:gd name="T78" fmla="*/ 238398 w 2074863"/>
              <a:gd name="T79" fmla="*/ 175737 h 1449388"/>
              <a:gd name="T80" fmla="*/ 310444 w 2074863"/>
              <a:gd name="T81" fmla="*/ 238985 h 1449388"/>
              <a:gd name="T82" fmla="*/ 308546 w 2074863"/>
              <a:gd name="T83" fmla="*/ 212450 h 1449388"/>
              <a:gd name="T84" fmla="*/ 310272 w 2074863"/>
              <a:gd name="T85" fmla="*/ 200096 h 1449388"/>
              <a:gd name="T86" fmla="*/ 333826 w 2074863"/>
              <a:gd name="T87" fmla="*/ 219323 h 1449388"/>
              <a:gd name="T88" fmla="*/ 326493 w 2074863"/>
              <a:gd name="T89" fmla="*/ 245336 h 1449388"/>
              <a:gd name="T90" fmla="*/ 309322 w 2074863"/>
              <a:gd name="T91" fmla="*/ 268042 h 1449388"/>
              <a:gd name="T92" fmla="*/ 286544 w 2074863"/>
              <a:gd name="T93" fmla="*/ 287704 h 1449388"/>
              <a:gd name="T94" fmla="*/ 263765 w 2074863"/>
              <a:gd name="T95" fmla="*/ 307888 h 1449388"/>
              <a:gd name="T96" fmla="*/ 240728 w 2074863"/>
              <a:gd name="T97" fmla="*/ 310411 h 1449388"/>
              <a:gd name="T98" fmla="*/ 212513 w 2074863"/>
              <a:gd name="T99" fmla="*/ 316675 h 1449388"/>
              <a:gd name="T100" fmla="*/ 148147 w 2074863"/>
              <a:gd name="T101" fmla="*/ 277003 h 1449388"/>
              <a:gd name="T102" fmla="*/ 116481 w 2074863"/>
              <a:gd name="T103" fmla="*/ 286921 h 1449388"/>
              <a:gd name="T104" fmla="*/ 108629 w 2074863"/>
              <a:gd name="T105" fmla="*/ 270739 h 1449388"/>
              <a:gd name="T106" fmla="*/ 86541 w 2074863"/>
              <a:gd name="T107" fmla="*/ 252296 h 1449388"/>
              <a:gd name="T108" fmla="*/ 75152 w 2074863"/>
              <a:gd name="T109" fmla="*/ 231416 h 1449388"/>
              <a:gd name="T110" fmla="*/ 55221 w 2074863"/>
              <a:gd name="T111" fmla="*/ 206448 h 1449388"/>
              <a:gd name="T112" fmla="*/ 63676 w 2074863"/>
              <a:gd name="T113" fmla="*/ 175041 h 1449388"/>
              <a:gd name="T114" fmla="*/ 44176 w 2074863"/>
              <a:gd name="T115" fmla="*/ 154596 h 1449388"/>
              <a:gd name="T116" fmla="*/ 432 w 2074863"/>
              <a:gd name="T117" fmla="*/ 104659 h 1449388"/>
              <a:gd name="T118" fmla="*/ 64625 w 2074863"/>
              <a:gd name="T119" fmla="*/ 33407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074863"/>
              <a:gd name="T181" fmla="*/ 0 h 1449388"/>
              <a:gd name="T182" fmla="*/ 2074863 w 2074863"/>
              <a:gd name="T183" fmla="*/ 1449388 h 14493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图标"/>
          <p:cNvSpPr>
            <a:spLocks noChangeAspect="1" noEditPoints="1"/>
          </p:cNvSpPr>
          <p:nvPr/>
        </p:nvSpPr>
        <p:spPr bwMode="auto">
          <a:xfrm>
            <a:off x="4670083" y="3639845"/>
            <a:ext cx="334435" cy="457058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4" name="图标"/>
          <p:cNvSpPr>
            <a:spLocks noChangeAspect="1" noEditPoints="1"/>
          </p:cNvSpPr>
          <p:nvPr/>
        </p:nvSpPr>
        <p:spPr bwMode="auto">
          <a:xfrm>
            <a:off x="6502714" y="4794849"/>
            <a:ext cx="397915" cy="424366"/>
          </a:xfrm>
          <a:custGeom>
            <a:avLst/>
            <a:gdLst>
              <a:gd name="T0" fmla="*/ 339 w 895"/>
              <a:gd name="T1" fmla="*/ 594 h 955"/>
              <a:gd name="T2" fmla="*/ 322 w 895"/>
              <a:gd name="T3" fmla="*/ 540 h 955"/>
              <a:gd name="T4" fmla="*/ 391 w 895"/>
              <a:gd name="T5" fmla="*/ 260 h 955"/>
              <a:gd name="T6" fmla="*/ 464 w 895"/>
              <a:gd name="T7" fmla="*/ 487 h 955"/>
              <a:gd name="T8" fmla="*/ 555 w 895"/>
              <a:gd name="T9" fmla="*/ 224 h 955"/>
              <a:gd name="T10" fmla="*/ 354 w 895"/>
              <a:gd name="T11" fmla="*/ 446 h 955"/>
              <a:gd name="T12" fmla="*/ 337 w 895"/>
              <a:gd name="T13" fmla="*/ 475 h 955"/>
              <a:gd name="T14" fmla="*/ 460 w 895"/>
              <a:gd name="T15" fmla="*/ 547 h 955"/>
              <a:gd name="T16" fmla="*/ 590 w 895"/>
              <a:gd name="T17" fmla="*/ 190 h 955"/>
              <a:gd name="T18" fmla="*/ 596 w 895"/>
              <a:gd name="T19" fmla="*/ 121 h 955"/>
              <a:gd name="T20" fmla="*/ 590 w 895"/>
              <a:gd name="T21" fmla="*/ 190 h 955"/>
              <a:gd name="T22" fmla="*/ 699 w 895"/>
              <a:gd name="T23" fmla="*/ 225 h 955"/>
              <a:gd name="T24" fmla="*/ 630 w 895"/>
              <a:gd name="T25" fmla="*/ 231 h 955"/>
              <a:gd name="T26" fmla="*/ 511 w 895"/>
              <a:gd name="T27" fmla="*/ 160 h 955"/>
              <a:gd name="T28" fmla="*/ 481 w 895"/>
              <a:gd name="T29" fmla="*/ 97 h 955"/>
              <a:gd name="T30" fmla="*/ 511 w 895"/>
              <a:gd name="T31" fmla="*/ 160 h 955"/>
              <a:gd name="T32" fmla="*/ 395 w 895"/>
              <a:gd name="T33" fmla="*/ 119 h 955"/>
              <a:gd name="T34" fmla="*/ 401 w 895"/>
              <a:gd name="T35" fmla="*/ 188 h 955"/>
              <a:gd name="T36" fmla="*/ 658 w 895"/>
              <a:gd name="T37" fmla="*/ 341 h 955"/>
              <a:gd name="T38" fmla="*/ 721 w 895"/>
              <a:gd name="T39" fmla="*/ 311 h 955"/>
              <a:gd name="T40" fmla="*/ 658 w 895"/>
              <a:gd name="T41" fmla="*/ 341 h 955"/>
              <a:gd name="T42" fmla="*/ 329 w 895"/>
              <a:gd name="T43" fmla="*/ 489 h 955"/>
              <a:gd name="T44" fmla="*/ 312 w 895"/>
              <a:gd name="T45" fmla="*/ 519 h 955"/>
              <a:gd name="T46" fmla="*/ 435 w 895"/>
              <a:gd name="T47" fmla="*/ 590 h 955"/>
              <a:gd name="T48" fmla="*/ 326 w 895"/>
              <a:gd name="T49" fmla="*/ 955 h 955"/>
              <a:gd name="T50" fmla="*/ 349 w 895"/>
              <a:gd name="T51" fmla="*/ 55 h 955"/>
              <a:gd name="T52" fmla="*/ 852 w 895"/>
              <a:gd name="T53" fmla="*/ 271 h 955"/>
              <a:gd name="T54" fmla="*/ 860 w 895"/>
              <a:gd name="T55" fmla="*/ 415 h 955"/>
              <a:gd name="T56" fmla="*/ 885 w 895"/>
              <a:gd name="T57" fmla="*/ 597 h 955"/>
              <a:gd name="T58" fmla="*/ 854 w 895"/>
              <a:gd name="T59" fmla="*/ 751 h 955"/>
              <a:gd name="T60" fmla="*/ 668 w 895"/>
              <a:gd name="T61" fmla="*/ 793 h 955"/>
              <a:gd name="T62" fmla="*/ 326 w 895"/>
              <a:gd name="T63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5" h="955">
                <a:moveTo>
                  <a:pt x="322" y="540"/>
                </a:moveTo>
                <a:cubicBezTo>
                  <a:pt x="313" y="559"/>
                  <a:pt x="320" y="583"/>
                  <a:pt x="339" y="594"/>
                </a:cubicBezTo>
                <a:cubicBezTo>
                  <a:pt x="355" y="603"/>
                  <a:pt x="375" y="601"/>
                  <a:pt x="388" y="589"/>
                </a:cubicBezTo>
                <a:lnTo>
                  <a:pt x="322" y="540"/>
                </a:lnTo>
                <a:close/>
                <a:moveTo>
                  <a:pt x="555" y="224"/>
                </a:moveTo>
                <a:cubicBezTo>
                  <a:pt x="495" y="190"/>
                  <a:pt x="422" y="206"/>
                  <a:pt x="391" y="260"/>
                </a:cubicBezTo>
                <a:cubicBezTo>
                  <a:pt x="359" y="316"/>
                  <a:pt x="400" y="376"/>
                  <a:pt x="371" y="434"/>
                </a:cubicBezTo>
                <a:lnTo>
                  <a:pt x="464" y="487"/>
                </a:lnTo>
                <a:cubicBezTo>
                  <a:pt x="499" y="434"/>
                  <a:pt x="573" y="439"/>
                  <a:pt x="605" y="384"/>
                </a:cubicBezTo>
                <a:cubicBezTo>
                  <a:pt x="637" y="330"/>
                  <a:pt x="614" y="258"/>
                  <a:pt x="555" y="224"/>
                </a:cubicBezTo>
                <a:close/>
                <a:moveTo>
                  <a:pt x="455" y="522"/>
                </a:moveTo>
                <a:lnTo>
                  <a:pt x="354" y="446"/>
                </a:lnTo>
                <a:cubicBezTo>
                  <a:pt x="346" y="440"/>
                  <a:pt x="336" y="442"/>
                  <a:pt x="331" y="450"/>
                </a:cubicBezTo>
                <a:cubicBezTo>
                  <a:pt x="327" y="458"/>
                  <a:pt x="329" y="470"/>
                  <a:pt x="337" y="475"/>
                </a:cubicBezTo>
                <a:lnTo>
                  <a:pt x="437" y="552"/>
                </a:lnTo>
                <a:cubicBezTo>
                  <a:pt x="445" y="557"/>
                  <a:pt x="455" y="555"/>
                  <a:pt x="460" y="547"/>
                </a:cubicBezTo>
                <a:cubicBezTo>
                  <a:pt x="464" y="539"/>
                  <a:pt x="462" y="527"/>
                  <a:pt x="455" y="522"/>
                </a:cubicBezTo>
                <a:close/>
                <a:moveTo>
                  <a:pt x="590" y="190"/>
                </a:moveTo>
                <a:lnTo>
                  <a:pt x="622" y="136"/>
                </a:lnTo>
                <a:lnTo>
                  <a:pt x="596" y="121"/>
                </a:lnTo>
                <a:lnTo>
                  <a:pt x="565" y="176"/>
                </a:lnTo>
                <a:lnTo>
                  <a:pt x="590" y="190"/>
                </a:lnTo>
                <a:close/>
                <a:moveTo>
                  <a:pt x="644" y="256"/>
                </a:moveTo>
                <a:lnTo>
                  <a:pt x="699" y="225"/>
                </a:lnTo>
                <a:lnTo>
                  <a:pt x="684" y="200"/>
                </a:lnTo>
                <a:lnTo>
                  <a:pt x="630" y="231"/>
                </a:lnTo>
                <a:lnTo>
                  <a:pt x="644" y="256"/>
                </a:lnTo>
                <a:close/>
                <a:moveTo>
                  <a:pt x="511" y="160"/>
                </a:moveTo>
                <a:lnTo>
                  <a:pt x="511" y="97"/>
                </a:lnTo>
                <a:lnTo>
                  <a:pt x="481" y="97"/>
                </a:lnTo>
                <a:lnTo>
                  <a:pt x="481" y="160"/>
                </a:lnTo>
                <a:lnTo>
                  <a:pt x="511" y="160"/>
                </a:lnTo>
                <a:close/>
                <a:moveTo>
                  <a:pt x="426" y="174"/>
                </a:moveTo>
                <a:lnTo>
                  <a:pt x="395" y="119"/>
                </a:lnTo>
                <a:lnTo>
                  <a:pt x="370" y="134"/>
                </a:lnTo>
                <a:lnTo>
                  <a:pt x="401" y="188"/>
                </a:lnTo>
                <a:lnTo>
                  <a:pt x="426" y="174"/>
                </a:lnTo>
                <a:close/>
                <a:moveTo>
                  <a:pt x="658" y="341"/>
                </a:moveTo>
                <a:lnTo>
                  <a:pt x="721" y="341"/>
                </a:lnTo>
                <a:lnTo>
                  <a:pt x="721" y="311"/>
                </a:lnTo>
                <a:lnTo>
                  <a:pt x="658" y="311"/>
                </a:lnTo>
                <a:lnTo>
                  <a:pt x="658" y="341"/>
                </a:lnTo>
                <a:close/>
                <a:moveTo>
                  <a:pt x="430" y="565"/>
                </a:moveTo>
                <a:lnTo>
                  <a:pt x="329" y="489"/>
                </a:lnTo>
                <a:cubicBezTo>
                  <a:pt x="321" y="483"/>
                  <a:pt x="311" y="485"/>
                  <a:pt x="307" y="493"/>
                </a:cubicBezTo>
                <a:cubicBezTo>
                  <a:pt x="302" y="501"/>
                  <a:pt x="304" y="513"/>
                  <a:pt x="312" y="519"/>
                </a:cubicBezTo>
                <a:lnTo>
                  <a:pt x="412" y="595"/>
                </a:lnTo>
                <a:cubicBezTo>
                  <a:pt x="420" y="601"/>
                  <a:pt x="430" y="599"/>
                  <a:pt x="435" y="590"/>
                </a:cubicBezTo>
                <a:cubicBezTo>
                  <a:pt x="440" y="582"/>
                  <a:pt x="437" y="571"/>
                  <a:pt x="430" y="565"/>
                </a:cubicBezTo>
                <a:close/>
                <a:moveTo>
                  <a:pt x="326" y="955"/>
                </a:moveTo>
                <a:cubicBezTo>
                  <a:pt x="337" y="880"/>
                  <a:pt x="337" y="800"/>
                  <a:pt x="317" y="729"/>
                </a:cubicBezTo>
                <a:cubicBezTo>
                  <a:pt x="0" y="551"/>
                  <a:pt x="83" y="139"/>
                  <a:pt x="349" y="55"/>
                </a:cubicBezTo>
                <a:cubicBezTo>
                  <a:pt x="489" y="0"/>
                  <a:pt x="680" y="33"/>
                  <a:pt x="805" y="158"/>
                </a:cubicBezTo>
                <a:cubicBezTo>
                  <a:pt x="895" y="248"/>
                  <a:pt x="852" y="271"/>
                  <a:pt x="852" y="271"/>
                </a:cubicBezTo>
                <a:lnTo>
                  <a:pt x="832" y="282"/>
                </a:lnTo>
                <a:cubicBezTo>
                  <a:pt x="843" y="325"/>
                  <a:pt x="862" y="405"/>
                  <a:pt x="860" y="415"/>
                </a:cubicBezTo>
                <a:cubicBezTo>
                  <a:pt x="856" y="430"/>
                  <a:pt x="840" y="445"/>
                  <a:pt x="840" y="445"/>
                </a:cubicBezTo>
                <a:lnTo>
                  <a:pt x="885" y="597"/>
                </a:lnTo>
                <a:lnTo>
                  <a:pt x="845" y="614"/>
                </a:lnTo>
                <a:cubicBezTo>
                  <a:pt x="854" y="662"/>
                  <a:pt x="859" y="703"/>
                  <a:pt x="854" y="751"/>
                </a:cubicBezTo>
                <a:cubicBezTo>
                  <a:pt x="853" y="759"/>
                  <a:pt x="826" y="783"/>
                  <a:pt x="804" y="784"/>
                </a:cubicBezTo>
                <a:lnTo>
                  <a:pt x="668" y="793"/>
                </a:lnTo>
                <a:lnTo>
                  <a:pt x="677" y="955"/>
                </a:lnTo>
                <a:lnTo>
                  <a:pt x="326" y="9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文本"/>
          <p:cNvSpPr/>
          <p:nvPr/>
        </p:nvSpPr>
        <p:spPr>
          <a:xfrm>
            <a:off x="601414" y="953569"/>
            <a:ext cx="559816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300" b="1" spc="250" dirty="0">
                <a:solidFill>
                  <a:schemeClr val="accent1"/>
                </a:solidFill>
                <a:latin typeface="+mj-ea"/>
                <a:ea typeface="+mj-ea"/>
              </a:rPr>
              <a:t>The process typically involves:</a:t>
            </a:r>
          </a:p>
        </p:txBody>
      </p:sp>
      <p:sp>
        <p:nvSpPr>
          <p:cNvPr id="14" name="文本"/>
          <p:cNvSpPr/>
          <p:nvPr/>
        </p:nvSpPr>
        <p:spPr>
          <a:xfrm>
            <a:off x="201930" y="1645920"/>
            <a:ext cx="115658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1)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Gesture Recognition: Sensors or cameras capture hand movements, and software algorithms interpret these movements into recognizable gestures.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2)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Data Processing: The captured gesture data is processed through machine learning algorithms or predefined gesture libraries to identify specific gestures accurately.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3)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Command Mapping: Each recognized gesture is mapped to a predefined action or command, allowing users to control devices, applications, or systems.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4)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Execution: Once a gesture is recognized and associated with an action, the system executes the corresponding task, such as controlling a computer interface, navigating through presentations, or operating IoT devices.</a:t>
            </a:r>
          </a:p>
        </p:txBody>
      </p:sp>
      <p:sp>
        <p:nvSpPr>
          <p:cNvPr id="15" name="文本"/>
          <p:cNvSpPr/>
          <p:nvPr/>
        </p:nvSpPr>
        <p:spPr>
          <a:xfrm>
            <a:off x="7482909" y="536153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"/>
          <p:cNvSpPr/>
          <p:nvPr/>
        </p:nvSpPr>
        <p:spPr>
          <a:xfrm>
            <a:off x="4516158" y="1651434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4397117" y="536153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  <p:bldP spid="27" grpId="0" animBg="1"/>
      <p:bldP spid="34" grpId="0" animBg="1"/>
      <p:bldP spid="11" grpId="0"/>
      <p:bldP spid="14" grpId="0"/>
      <p:bldP spid="15" grpId="0"/>
      <p:bldP spid="1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8460" y="421005"/>
            <a:ext cx="5403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THE CODE USED FOR THIS PROJECT: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1975" y="1087755"/>
            <a:ext cx="7336790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#include &lt;Ultrasonic.h&gt;</a:t>
            </a:r>
          </a:p>
          <a:p>
            <a:pPr algn="l"/>
            <a:endParaRPr lang="en-US"/>
          </a:p>
          <a:p>
            <a:pPr algn="l"/>
            <a:r>
              <a:rPr lang="en-US"/>
              <a:t>const int trigPinUpDown = 2;  </a:t>
            </a:r>
          </a:p>
          <a:p>
            <a:pPr algn="l"/>
            <a:r>
              <a:rPr lang="en-US"/>
              <a:t>const int echoPinUpDown = 3; </a:t>
            </a:r>
          </a:p>
          <a:p>
            <a:pPr algn="l"/>
            <a:r>
              <a:rPr lang="en-US"/>
              <a:t>const int trigPinLeftRight = 4;  </a:t>
            </a:r>
          </a:p>
          <a:p>
            <a:pPr algn="l"/>
            <a:r>
              <a:rPr lang="en-US"/>
              <a:t>const int echoPinLeftRight = 5; </a:t>
            </a:r>
          </a:p>
          <a:p>
            <a:pPr algn="l"/>
            <a:endParaRPr lang="en-US"/>
          </a:p>
          <a:p>
            <a:pPr algn="l"/>
            <a:r>
              <a:rPr lang="en-US"/>
              <a:t>Ultrasonic ultrasonicUpDown(trigPinUpDown, echoPinUpDown);</a:t>
            </a:r>
          </a:p>
          <a:p>
            <a:pPr algn="l"/>
            <a:r>
              <a:rPr lang="en-US"/>
              <a:t>Ultrasonic ultrasonicLeftRight(trigPinLeftRight, echoPinLeftRight);</a:t>
            </a:r>
          </a:p>
          <a:p>
            <a:pPr algn="l"/>
            <a:endParaRPr lang="en-US"/>
          </a:p>
          <a:p>
            <a:pPr algn="l"/>
            <a:r>
              <a:rPr lang="en-US"/>
              <a:t>long duration;</a:t>
            </a:r>
          </a:p>
          <a:p>
            <a:pPr algn="l"/>
            <a:r>
              <a:rPr lang="en-US"/>
              <a:t>int distanceUpDown, distanceLeftRight;</a:t>
            </a:r>
          </a:p>
          <a:p>
            <a:pPr algn="l"/>
            <a:r>
              <a:rPr lang="en-US"/>
              <a:t>unsigned long temp = 0;</a:t>
            </a:r>
          </a:p>
          <a:p>
            <a:pPr algn="l"/>
            <a:endParaRPr lang="en-US"/>
          </a:p>
          <a:p>
            <a:pPr algn="l"/>
            <a:r>
              <a:rPr lang="en-US"/>
              <a:t>void find_distances(void);</a:t>
            </a:r>
          </a:p>
          <a:p>
            <a:pPr algn="l"/>
            <a:endParaRPr lang="en-US"/>
          </a:p>
          <a:p>
            <a:pPr algn="l"/>
            <a:r>
              <a:rPr lang="en-US"/>
              <a:t>void setup()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Serial.begin(9600);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54685" y="118745"/>
            <a:ext cx="6435725" cy="673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pinMode(trigPinUpDown, OUTPUT);</a:t>
            </a:r>
          </a:p>
          <a:p>
            <a:pPr algn="l"/>
            <a:r>
              <a:rPr lang="en-US"/>
              <a:t>  pinMode(echoPinUpDown, INPUT);</a:t>
            </a:r>
          </a:p>
          <a:p>
            <a:pPr algn="l"/>
            <a:r>
              <a:rPr lang="en-US"/>
              <a:t>  pinMode(trigPinLeftRight, OUTPUT);</a:t>
            </a:r>
          </a:p>
          <a:p>
            <a:pPr algn="l"/>
            <a:r>
              <a:rPr lang="en-US"/>
              <a:t>  pinMode(echoPinLeftRight, INPUT);</a:t>
            </a:r>
          </a:p>
          <a:p>
            <a:pPr algn="l"/>
            <a:r>
              <a:rPr lang="en-US"/>
              <a:t>  delay(1000);</a:t>
            </a:r>
          </a:p>
          <a:p>
            <a:pPr algn="l"/>
            <a:r>
              <a:rPr lang="en-US"/>
              <a:t>}</a:t>
            </a:r>
          </a:p>
          <a:p>
            <a:pPr algn="l"/>
            <a:endParaRPr lang="en-US"/>
          </a:p>
          <a:p>
            <a:pPr algn="l"/>
            <a:r>
              <a:rPr lang="en-US"/>
              <a:t>void loop()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find_distances();</a:t>
            </a:r>
          </a:p>
          <a:p>
            <a:pPr algn="l"/>
            <a:endParaRPr lang="en-US"/>
          </a:p>
          <a:p>
            <a:pPr algn="l"/>
            <a:r>
              <a:rPr lang="en-US"/>
              <a:t>  </a:t>
            </a:r>
          </a:p>
          <a:p>
            <a:pPr algn="l"/>
            <a:endParaRPr lang="en-US"/>
          </a:p>
          <a:p>
            <a:pPr algn="l"/>
            <a:r>
              <a:rPr lang="en-US"/>
              <a:t>  if (distanceUpDown &lt;= 40 &amp;&amp; distanceUpDown &gt;= 20)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(distanceUpDown &lt;= 20 &amp;&amp; distanceUpDown &gt;= 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Serial.println("down");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Serial.println(distanceUpDown);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81330" y="197485"/>
            <a:ext cx="6569710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 if (distanceUpDown &lt;= 20 &amp;&amp; distanceUpDown &gt;= 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(distanceUpDown &lt;= 40 &amp;&amp; distanceUpDown &gt;= 20)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Serial.println("up");</a:t>
            </a:r>
          </a:p>
          <a:p>
            <a:pPr algn="l"/>
            <a:r>
              <a:rPr lang="en-US"/>
              <a:t>      // Send distance data to Python script</a:t>
            </a:r>
          </a:p>
          <a:p>
            <a:pPr algn="l"/>
            <a:r>
              <a:rPr lang="en-US"/>
              <a:t>      Serial.println(distanceUpDown);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  <a:p>
            <a:pPr algn="l"/>
            <a:endParaRPr lang="en-US"/>
          </a:p>
          <a:p>
            <a:pPr algn="l"/>
            <a:r>
              <a:rPr lang="en-US"/>
              <a:t>  if (distanceLeftRight &lt;= 40 &amp;&amp; distanceLeftRight &gt;= 20)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(distanceLeftRight &lt;= 20 &amp;&amp; distanceLeftRight &gt;= 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Serial.println("left");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Serial.println(distanceLeftRight);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740" y="213360"/>
            <a:ext cx="6650990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 if (distanceLeftRight &lt;= 20 &amp;&amp; distanceLeftRight &gt;= 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(distanceLeftRight &lt;= 40 &amp;&amp; distanceLeftRight &gt;= 20)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Serial.println("right");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Serial.println(distanceLeftRight);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  <a:p>
            <a:pPr algn="l"/>
            <a:r>
              <a:rPr lang="en-US"/>
              <a:t>}</a:t>
            </a:r>
          </a:p>
          <a:p>
            <a:pPr algn="l"/>
            <a:endParaRPr lang="en-US"/>
          </a:p>
          <a:p>
            <a:pPr algn="l"/>
            <a:r>
              <a:rPr lang="en-US"/>
              <a:t>void find_distances(void)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distanceUpDown = ultrasonicUpDown.read();</a:t>
            </a:r>
          </a:p>
          <a:p>
            <a:pPr algn="l"/>
            <a:r>
              <a:rPr lang="en-US"/>
              <a:t>  distanceLeftRight = ultrasonicLeftRight.read();</a:t>
            </a:r>
          </a:p>
          <a:p>
            <a:pPr algn="l"/>
            <a:r>
              <a:rPr lang="en-US"/>
              <a:t>  delay(100); </a:t>
            </a:r>
          </a:p>
          <a:p>
            <a:pPr algn="l"/>
            <a:r>
              <a:rPr lang="en-US"/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《商务风》蓝+淡蓝+黑色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62AE"/>
      </a:accent1>
      <a:accent2>
        <a:srgbClr val="08BBCE"/>
      </a:accent2>
      <a:accent3>
        <a:srgbClr val="0C0C0C"/>
      </a:accent3>
      <a:accent4>
        <a:srgbClr val="D700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主题字体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1392</Words>
  <Application>Microsoft Office PowerPoint</Application>
  <PresentationFormat>Widescreen</PresentationFormat>
  <Paragraphs>170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Microsoft YaHei</vt:lpstr>
      <vt:lpstr>Arial Black</vt:lpstr>
      <vt:lpstr>Impact</vt:lpstr>
      <vt:lpstr>Arial Rounded MT Bold</vt:lpstr>
      <vt:lpstr>Consolas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格迪天</dc:creator>
  <cp:lastModifiedBy>sri hari</cp:lastModifiedBy>
  <cp:revision>27</cp:revision>
  <dcterms:created xsi:type="dcterms:W3CDTF">2027-12-31T16:00:00Z</dcterms:created>
  <dcterms:modified xsi:type="dcterms:W3CDTF">2023-12-02T13:26:16Z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A03D2A3DDCEE471F8475BDEC55A249E0</vt:lpwstr>
  </property>
</Properties>
</file>